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57" r:id="rId4"/>
    <p:sldId id="264" r:id="rId5"/>
    <p:sldId id="263" r:id="rId6"/>
    <p:sldId id="265" r:id="rId7"/>
    <p:sldId id="279" r:id="rId8"/>
    <p:sldId id="281" r:id="rId9"/>
    <p:sldId id="280" r:id="rId10"/>
    <p:sldId id="278" r:id="rId11"/>
    <p:sldId id="282" r:id="rId12"/>
    <p:sldId id="283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D6009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800" autoAdjust="0"/>
  </p:normalViewPr>
  <p:slideViewPr>
    <p:cSldViewPr>
      <p:cViewPr>
        <p:scale>
          <a:sx n="60" d="100"/>
          <a:sy n="60" d="100"/>
        </p:scale>
        <p:origin x="-1434" y="-10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-3564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18E92-BAE5-4B5C-BF34-EBDAD9EB783C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2984B1-7DEF-43BF-B257-84C6CC327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FAD22-0801-48DB-B2F7-3EC39FDE2921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8465B-40D9-4352-B6A2-942E22C81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28465B-40D9-4352-B6A2-942E22C81E4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12/8/2009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pic>
        <p:nvPicPr>
          <p:cNvPr id="44034" name="Picture 2" descr="http://spacegrant.pr.erau.edu/images/head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762000"/>
            <a:ext cx="6934200" cy="1109473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12/8/2009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E08DA2-04D5-4E3A-A5A6-083105EB0E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12/8/2009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E08DA2-04D5-4E3A-A5A6-083105EB0E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flip="none" rotWithShape="1">
          <a:gsLst>
            <a:gs pos="20000">
              <a:schemeClr val="bg1">
                <a:tint val="55000"/>
                <a:satMod val="300000"/>
              </a:schemeClr>
            </a:gs>
            <a:gs pos="40000">
              <a:schemeClr val="bg1">
                <a:tint val="65000"/>
                <a:satMod val="300000"/>
              </a:schemeClr>
            </a:gs>
            <a:gs pos="100000">
              <a:schemeClr val="bg1">
                <a:shade val="65000"/>
                <a:satMod val="30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92240"/>
            <a:ext cx="1371600" cy="365760"/>
          </a:xfrm>
        </p:spPr>
        <p:txBody>
          <a:bodyPr/>
          <a:lstStyle>
            <a:lvl1pPr>
              <a:defRPr sz="1400"/>
            </a:lvl1pPr>
            <a:extLst/>
          </a:lstStyle>
          <a:p>
            <a:r>
              <a:rPr lang="en-US" dirty="0" smtClean="0"/>
              <a:t>4/17/2010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533400" cy="365125"/>
          </a:xfrm>
        </p:spPr>
        <p:txBody>
          <a:bodyPr/>
          <a:lstStyle>
            <a:lvl1pPr>
              <a:defRPr sz="1400"/>
            </a:lvl1pPr>
            <a:extLst/>
          </a:lstStyle>
          <a:p>
            <a:fld id="{46E08DA2-04D5-4E3A-A5A6-083105EB0E46}" type="slidenum">
              <a:rPr lang="en-US" smtClean="0"/>
              <a:pPr/>
              <a:t>‹#›</a:t>
            </a:fld>
            <a:endParaRPr lang="en-US" sz="16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43010" name="Picture 2" descr="http://spacegrant.pr.erau.edu/images/heade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6172200"/>
            <a:ext cx="4953000" cy="6858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12/8/2009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E08DA2-04D5-4E3A-A5A6-083105EB0E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12/8/2009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E08DA2-04D5-4E3A-A5A6-083105EB0E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12/8/2009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E08DA2-04D5-4E3A-A5A6-083105EB0E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12/8/2009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E08DA2-04D5-4E3A-A5A6-083105EB0E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12/8/2009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E08DA2-04D5-4E3A-A5A6-083105EB0E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smtClean="0"/>
              <a:t>12/8/2009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E08DA2-04D5-4E3A-A5A6-083105EB0E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12/8/2009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E08DA2-04D5-4E3A-A5A6-083105EB0E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55000"/>
                <a:satMod val="300000"/>
              </a:schemeClr>
            </a:gs>
            <a:gs pos="40000">
              <a:schemeClr val="bg1">
                <a:tint val="65000"/>
                <a:satMod val="300000"/>
              </a:schemeClr>
            </a:gs>
            <a:gs pos="100000">
              <a:schemeClr val="bg1">
                <a:shade val="65000"/>
                <a:satMod val="30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0" y="6400800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12/8/2009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6E08DA2-04D5-4E3A-A5A6-083105EB0E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facebook.com/photo.php?pid=526973&amp;id=163602694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facebook.com/photo.php?pid=761100&amp;id=163602694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3600"/>
            <a:ext cx="8458200" cy="11439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Embry-Riddle Aeronautical University</a:t>
            </a:r>
            <a:br>
              <a:rPr lang="en-US" sz="3200" dirty="0" smtClean="0"/>
            </a:br>
            <a:r>
              <a:rPr lang="en-US" sz="3200" dirty="0" smtClean="0"/>
              <a:t>ASCEND! Project Overview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By: </a:t>
            </a:r>
            <a:r>
              <a:rPr lang="en-US" sz="2000" dirty="0" err="1" smtClean="0"/>
              <a:t>Geimi</a:t>
            </a:r>
            <a:r>
              <a:rPr lang="en-US" sz="2000" dirty="0" smtClean="0"/>
              <a:t> </a:t>
            </a:r>
            <a:r>
              <a:rPr lang="en-US" sz="2000" dirty="0" err="1" smtClean="0"/>
              <a:t>DeLarge</a:t>
            </a:r>
            <a:endParaRPr lang="en-US" sz="2000" dirty="0" smtClean="0"/>
          </a:p>
          <a:p>
            <a:r>
              <a:rPr lang="en-US" sz="2000" dirty="0" smtClean="0"/>
              <a:t>NASA Space Grant – ASCEND!</a:t>
            </a:r>
          </a:p>
          <a:p>
            <a:r>
              <a:rPr lang="en-US" sz="2000" dirty="0" smtClean="0"/>
              <a:t>Mentors: Dr. Ronald </a:t>
            </a:r>
            <a:r>
              <a:rPr lang="en-US" sz="2000" dirty="0" err="1" smtClean="0"/>
              <a:t>Madler</a:t>
            </a:r>
            <a:r>
              <a:rPr lang="en-US" sz="2000" dirty="0" smtClean="0"/>
              <a:t>, Jack Crabtree</a:t>
            </a:r>
          </a:p>
          <a:p>
            <a:r>
              <a:rPr lang="en-US" sz="2000" dirty="0" smtClean="0"/>
              <a:t>April 17, 2010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19200"/>
            <a:ext cx="4724400" cy="4525963"/>
          </a:xfrm>
        </p:spPr>
        <p:txBody>
          <a:bodyPr/>
          <a:lstStyle/>
          <a:p>
            <a:pPr>
              <a:buClrTx/>
            </a:pPr>
            <a:r>
              <a:rPr lang="en-US" dirty="0" smtClean="0"/>
              <a:t>Max altitude: </a:t>
            </a:r>
            <a:r>
              <a:rPr lang="en-US" dirty="0" smtClean="0"/>
              <a:t>84,803 feet</a:t>
            </a:r>
            <a:endParaRPr lang="en-US" dirty="0" smtClean="0"/>
          </a:p>
          <a:p>
            <a:pPr>
              <a:buClrTx/>
            </a:pPr>
            <a:r>
              <a:rPr lang="en-US" dirty="0" smtClean="0"/>
              <a:t>Distance traveled: </a:t>
            </a:r>
            <a:r>
              <a:rPr lang="en-US" dirty="0" smtClean="0"/>
              <a:t>72.53 miles</a:t>
            </a:r>
            <a:endParaRPr lang="en-US" dirty="0" smtClean="0"/>
          </a:p>
          <a:p>
            <a:pPr>
              <a:buClrTx/>
              <a:buNone/>
            </a:pPr>
            <a:r>
              <a:rPr lang="en-US" dirty="0" smtClean="0"/>
              <a:t>Components Flown: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Temperature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Pressure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Geiger Counter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Solar Cells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GPS</a:t>
            </a:r>
            <a:r>
              <a:rPr lang="en-US" dirty="0" smtClean="0"/>
              <a:t>	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8DA2-04D5-4E3A-A5A6-083105EB0E4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Fall 2009 Launch</a:t>
            </a:r>
            <a:endParaRPr lang="en-US" dirty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492240"/>
            <a:ext cx="1371600" cy="365760"/>
          </a:xfrm>
        </p:spPr>
        <p:txBody>
          <a:bodyPr/>
          <a:lstStyle/>
          <a:p>
            <a:r>
              <a:rPr lang="en-US" dirty="0" smtClean="0"/>
              <a:t>4/17/2010</a:t>
            </a:r>
            <a:endParaRPr lang="en-US" dirty="0"/>
          </a:p>
        </p:txBody>
      </p:sp>
      <p:pic>
        <p:nvPicPr>
          <p:cNvPr id="3074" name="Picture 2" descr="http://hphotos-sjc1.fbcdn.net/hs071.snc3/13834_1208248259784_1636026949_526972_3255701_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143000"/>
            <a:ext cx="3429000" cy="4572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371600"/>
            <a:ext cx="5105400" cy="4525963"/>
          </a:xfrm>
        </p:spPr>
        <p:txBody>
          <a:bodyPr/>
          <a:lstStyle/>
          <a:p>
            <a:pPr>
              <a:buClrTx/>
            </a:pPr>
            <a:r>
              <a:rPr lang="en-US" dirty="0" smtClean="0"/>
              <a:t>Max altitude: 84,803 </a:t>
            </a:r>
            <a:r>
              <a:rPr lang="en-US" dirty="0" smtClean="0"/>
              <a:t>feet</a:t>
            </a:r>
          </a:p>
          <a:p>
            <a:pPr>
              <a:buClrTx/>
            </a:pPr>
            <a:r>
              <a:rPr lang="en-US" dirty="0" smtClean="0"/>
              <a:t>Flight distance:89.85 miles</a:t>
            </a:r>
            <a:endParaRPr lang="en-US" dirty="0" smtClean="0"/>
          </a:p>
          <a:p>
            <a:pPr>
              <a:buClrTx/>
              <a:buNone/>
            </a:pPr>
            <a:r>
              <a:rPr lang="en-US" dirty="0" smtClean="0"/>
              <a:t>Components Flown: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Temperature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Pressure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smtClean="0"/>
              <a:t>Geiger Counter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dirty="0" err="1" smtClean="0"/>
              <a:t>Photoresistor</a:t>
            </a:r>
            <a:endParaRPr lang="en-US" dirty="0" smtClean="0"/>
          </a:p>
          <a:p>
            <a:pPr lvl="1">
              <a:buClrTx/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4/17/2010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8DA2-04D5-4E3A-A5A6-083105EB0E46}" type="slidenum">
              <a:rPr lang="en-US" smtClean="0"/>
              <a:pPr/>
              <a:t>11</a:t>
            </a:fld>
            <a:endParaRPr lang="en-US" sz="16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Spring 2010 Launch</a:t>
            </a:r>
            <a:endParaRPr lang="en-US" dirty="0"/>
          </a:p>
        </p:txBody>
      </p:sp>
      <p:pic>
        <p:nvPicPr>
          <p:cNvPr id="2050" name="Picture 2" descr="http://nw.pima.edu/dmeeks/ascend/ascend_spring_2010/images/as10_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371600"/>
            <a:ext cx="3466886" cy="46196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dirty="0" smtClean="0"/>
              <a:t>Two successful flights for the 2009-2010 academic year</a:t>
            </a:r>
          </a:p>
          <a:p>
            <a:r>
              <a:rPr lang="en-US" dirty="0" smtClean="0"/>
              <a:t>Hopefully  use data to aid in the development of a sun sensor</a:t>
            </a:r>
          </a:p>
          <a:p>
            <a:r>
              <a:rPr lang="en-US" dirty="0" smtClean="0"/>
              <a:t>Continue </a:t>
            </a:r>
            <a:r>
              <a:rPr lang="en-US" dirty="0" err="1" smtClean="0"/>
              <a:t>ASCENDing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4/17/2010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8DA2-04D5-4E3A-A5A6-083105EB0E46}" type="slidenum">
              <a:rPr lang="en-US" smtClean="0"/>
              <a:pPr/>
              <a:t>12</a:t>
            </a:fld>
            <a:endParaRPr lang="en-US" sz="16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nw.pima.edu/dmeeks/ascend/ascend_fall_2009/images/f09_07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676400" y="990600"/>
            <a:ext cx="6045200" cy="4533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8DA2-04D5-4E3A-A5A6-083105EB0E4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39624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QUESTIONS??</a:t>
            </a:r>
            <a:endParaRPr lang="en-US" dirty="0"/>
          </a:p>
        </p:txBody>
      </p:sp>
      <p:sp>
        <p:nvSpPr>
          <p:cNvPr id="9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492240"/>
            <a:ext cx="1371600" cy="365760"/>
          </a:xfrm>
        </p:spPr>
        <p:txBody>
          <a:bodyPr/>
          <a:lstStyle/>
          <a:p>
            <a:r>
              <a:rPr lang="en-US" dirty="0" smtClean="0"/>
              <a:t>4/17/2010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00201"/>
            <a:ext cx="8229600" cy="3352800"/>
          </a:xfrm>
        </p:spPr>
        <p:txBody>
          <a:bodyPr>
            <a:normAutofit/>
          </a:bodyPr>
          <a:lstStyle/>
          <a:p>
            <a:pPr>
              <a:buClrTx/>
              <a:buFont typeface="Wingdings" pitchFamily="2" charset="2"/>
              <a:buChar char="Ø"/>
            </a:pPr>
            <a:r>
              <a:rPr lang="en-US" dirty="0" smtClean="0"/>
              <a:t>The Team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dirty="0" smtClean="0"/>
              <a:t>Flight Objectives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dirty="0" smtClean="0"/>
              <a:t>Payload Components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dirty="0" smtClean="0"/>
              <a:t>Data Acquisition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dirty="0" smtClean="0"/>
              <a:t>The Launches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dirty="0" smtClean="0"/>
              <a:t>Conclusion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4/17/2010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8DA2-04D5-4E3A-A5A6-083105EB0E4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8DA2-04D5-4E3A-A5A6-083105EB0E4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Team</a:t>
            </a:r>
            <a:endParaRPr lang="en-US" dirty="0"/>
          </a:p>
        </p:txBody>
      </p:sp>
      <p:sp>
        <p:nvSpPr>
          <p:cNvPr id="7" name="Date Placeholder 5"/>
          <p:cNvSpPr txBox="1">
            <a:spLocks/>
          </p:cNvSpPr>
          <p:nvPr/>
        </p:nvSpPr>
        <p:spPr>
          <a:xfrm>
            <a:off x="838200" y="6492240"/>
            <a:ext cx="1371600" cy="365760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4/17/2010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222" name="Picture 6" descr="http://nw.pima.edu/dmeeks/ascend/ascend_spring_2010/images/as10_er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143000"/>
            <a:ext cx="5410200" cy="4057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1524000" y="5105400"/>
            <a:ext cx="601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Noah </a:t>
            </a:r>
            <a:r>
              <a:rPr lang="en-US" sz="1100" dirty="0" err="1" smtClean="0"/>
              <a:t>Stokely</a:t>
            </a:r>
            <a:r>
              <a:rPr lang="en-US" sz="1100" dirty="0" smtClean="0"/>
              <a:t>, Jessica </a:t>
            </a:r>
            <a:r>
              <a:rPr lang="en-US" sz="1100" dirty="0" err="1" smtClean="0"/>
              <a:t>Avitia</a:t>
            </a:r>
            <a:r>
              <a:rPr lang="en-US" sz="1100" dirty="0" smtClean="0"/>
              <a:t>, Mary </a:t>
            </a:r>
            <a:r>
              <a:rPr lang="en-US" sz="1100" dirty="0" err="1" smtClean="0"/>
              <a:t>Begay</a:t>
            </a:r>
            <a:r>
              <a:rPr lang="en-US" sz="1100" dirty="0" smtClean="0"/>
              <a:t>, </a:t>
            </a:r>
            <a:r>
              <a:rPr lang="en-US" sz="1100" dirty="0" err="1" smtClean="0"/>
              <a:t>Geimi</a:t>
            </a:r>
            <a:r>
              <a:rPr lang="en-US" sz="1100" dirty="0" smtClean="0"/>
              <a:t> </a:t>
            </a:r>
            <a:r>
              <a:rPr lang="en-US" sz="1100" dirty="0" err="1" smtClean="0"/>
              <a:t>DeLarge</a:t>
            </a:r>
            <a:r>
              <a:rPr lang="en-US" sz="1100" dirty="0" smtClean="0"/>
              <a:t>, and Nicholas Hammons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ClrTx/>
              <a:buFont typeface="Wingdings 2" pitchFamily="1" charset="2"/>
              <a:buChar char="ò"/>
            </a:pPr>
            <a:r>
              <a:rPr lang="en-US" dirty="0" smtClean="0"/>
              <a:t>Gather atmospheric data</a:t>
            </a:r>
          </a:p>
          <a:p>
            <a:pPr>
              <a:lnSpc>
                <a:spcPct val="170000"/>
              </a:lnSpc>
              <a:buClrTx/>
              <a:buFont typeface="Wingdings 2" pitchFamily="1" charset="2"/>
              <a:buChar char="ò"/>
            </a:pPr>
            <a:r>
              <a:rPr lang="en-US" dirty="0" smtClean="0"/>
              <a:t>Experiment with composite structures and construction methods</a:t>
            </a:r>
          </a:p>
          <a:p>
            <a:pPr>
              <a:lnSpc>
                <a:spcPct val="170000"/>
              </a:lnSpc>
              <a:buClrTx/>
              <a:buFont typeface="Wingdings 2" pitchFamily="1" charset="2"/>
              <a:buChar char="ò"/>
            </a:pPr>
            <a:r>
              <a:rPr lang="en-US" dirty="0" smtClean="0"/>
              <a:t>Gather pressure data</a:t>
            </a:r>
          </a:p>
          <a:p>
            <a:pPr>
              <a:lnSpc>
                <a:spcPct val="170000"/>
              </a:lnSpc>
              <a:buClrTx/>
              <a:buFont typeface="Wingdings 2" pitchFamily="1" charset="2"/>
              <a:buChar char="ò"/>
            </a:pPr>
            <a:r>
              <a:rPr lang="en-US" dirty="0" smtClean="0"/>
              <a:t>Gather Geiger counter data</a:t>
            </a:r>
          </a:p>
          <a:p>
            <a:pPr>
              <a:lnSpc>
                <a:spcPct val="170000"/>
              </a:lnSpc>
              <a:buClrTx/>
              <a:buFont typeface="Wingdings 2" pitchFamily="1" charset="2"/>
              <a:buChar char="ò"/>
            </a:pPr>
            <a:r>
              <a:rPr lang="en-US" dirty="0" smtClean="0"/>
              <a:t>Gather </a:t>
            </a:r>
            <a:r>
              <a:rPr lang="en-US" dirty="0" err="1" smtClean="0"/>
              <a:t>sunsensor</a:t>
            </a:r>
            <a:r>
              <a:rPr lang="en-US" dirty="0" smtClean="0"/>
              <a:t> data</a:t>
            </a:r>
          </a:p>
          <a:p>
            <a:pPr>
              <a:buNone/>
            </a:pPr>
            <a:endParaRPr lang="en-US" dirty="0" smtClean="0"/>
          </a:p>
          <a:p>
            <a:pPr>
              <a:buClr>
                <a:schemeClr val="tx2"/>
              </a:buClr>
              <a:buNone/>
            </a:pPr>
            <a:endParaRPr lang="en-US" sz="2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8DA2-04D5-4E3A-A5A6-083105EB0E4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Flight Objectives</a:t>
            </a:r>
            <a:endParaRPr lang="en-US" dirty="0"/>
          </a:p>
        </p:txBody>
      </p:sp>
      <p:sp>
        <p:nvSpPr>
          <p:cNvPr id="7" name="Date Placeholder 5"/>
          <p:cNvSpPr txBox="1">
            <a:spLocks/>
          </p:cNvSpPr>
          <p:nvPr/>
        </p:nvSpPr>
        <p:spPr>
          <a:xfrm>
            <a:off x="838200" y="6492240"/>
            <a:ext cx="1371600" cy="365760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4/17/2010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8DA2-04D5-4E3A-A5A6-083105EB0E4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Payload Components</a:t>
            </a:r>
            <a:endParaRPr lang="en-US" dirty="0"/>
          </a:p>
        </p:txBody>
      </p:sp>
      <p:sp>
        <p:nvSpPr>
          <p:cNvPr id="54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492240"/>
            <a:ext cx="1371600" cy="365760"/>
          </a:xfrm>
        </p:spPr>
        <p:txBody>
          <a:bodyPr/>
          <a:lstStyle/>
          <a:p>
            <a:r>
              <a:rPr lang="en-US" dirty="0" smtClean="0"/>
              <a:t>4/17/2010</a:t>
            </a:r>
            <a:endParaRPr lang="en-US" dirty="0"/>
          </a:p>
        </p:txBody>
      </p:sp>
      <p:pic>
        <p:nvPicPr>
          <p:cNvPr id="80" name="Content Placeholder 3" descr="datasyste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990600"/>
            <a:ext cx="6860571" cy="45767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Line Callout 1 6"/>
          <p:cNvSpPr/>
          <p:nvPr/>
        </p:nvSpPr>
        <p:spPr>
          <a:xfrm>
            <a:off x="7239000" y="1905000"/>
            <a:ext cx="1447800" cy="762000"/>
          </a:xfrm>
          <a:prstGeom prst="borderCallout1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Pressure Sensor</a:t>
            </a:r>
            <a:endParaRPr lang="en-US" dirty="0"/>
          </a:p>
        </p:txBody>
      </p:sp>
      <p:sp>
        <p:nvSpPr>
          <p:cNvPr id="10" name="Line Callout 1 9"/>
          <p:cNvSpPr/>
          <p:nvPr/>
        </p:nvSpPr>
        <p:spPr>
          <a:xfrm>
            <a:off x="1524000" y="990600"/>
            <a:ext cx="1600200" cy="914400"/>
          </a:xfrm>
          <a:prstGeom prst="borderCallout1">
            <a:avLst>
              <a:gd name="adj1" fmla="val 99785"/>
              <a:gd name="adj2" fmla="val 104967"/>
              <a:gd name="adj3" fmla="val 187673"/>
              <a:gd name="adj4" fmla="val 1128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SD </a:t>
            </a:r>
            <a:r>
              <a:rPr lang="en-US" dirty="0" err="1" smtClean="0">
                <a:solidFill>
                  <a:schemeClr val="tx1"/>
                </a:solidFill>
              </a:rPr>
              <a:t>Datalogger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Line Callout 2 10"/>
          <p:cNvSpPr/>
          <p:nvPr/>
        </p:nvSpPr>
        <p:spPr>
          <a:xfrm>
            <a:off x="5105400" y="990600"/>
            <a:ext cx="1752600" cy="609600"/>
          </a:xfrm>
          <a:prstGeom prst="borderCallout2">
            <a:avLst>
              <a:gd name="adj1" fmla="val 106681"/>
              <a:gd name="adj2" fmla="val 20453"/>
              <a:gd name="adj3" fmla="val 119612"/>
              <a:gd name="adj4" fmla="val 22014"/>
              <a:gd name="adj5" fmla="val 226293"/>
              <a:gd name="adj6" fmla="val 60432"/>
            </a:avLst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Internal Temperature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8DA2-04D5-4E3A-A5A6-083105EB0E4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Payload Components</a:t>
            </a:r>
            <a:endParaRPr lang="en-US" dirty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492240"/>
            <a:ext cx="1371600" cy="365760"/>
          </a:xfrm>
        </p:spPr>
        <p:txBody>
          <a:bodyPr/>
          <a:lstStyle/>
          <a:p>
            <a:r>
              <a:rPr lang="en-US" dirty="0" smtClean="0"/>
              <a:t>4/17/2010</a:t>
            </a:r>
            <a:endParaRPr lang="en-US" dirty="0"/>
          </a:p>
        </p:txBody>
      </p:sp>
      <p:pic>
        <p:nvPicPr>
          <p:cNvPr id="6" name="Picture 2" descr="http://www.embeddeddatasystems.com/Merchant2/graphics/00000001/DS18x20-Grouping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1371600"/>
            <a:ext cx="2238375" cy="16573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4" descr="http://media.digikey.com/photos/Honeywell%20Photos/ASDX001,%20005,%20015,%20030,%20100G24R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8304"/>
          <a:stretch>
            <a:fillRect/>
          </a:stretch>
        </p:blipFill>
        <p:spPr bwMode="auto">
          <a:xfrm>
            <a:off x="5943600" y="3886200"/>
            <a:ext cx="2173534" cy="16829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5867400" y="3048000"/>
            <a:ext cx="2286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Source: www.embeddeddatasystems.com</a:t>
            </a:r>
            <a:endParaRPr lang="en-US" sz="800" dirty="0"/>
          </a:p>
        </p:txBody>
      </p:sp>
      <p:sp>
        <p:nvSpPr>
          <p:cNvPr id="10" name="TextBox 9"/>
          <p:cNvSpPr txBox="1"/>
          <p:nvPr/>
        </p:nvSpPr>
        <p:spPr>
          <a:xfrm>
            <a:off x="5867400" y="5562600"/>
            <a:ext cx="2438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Source: http://rocky.digikey.com</a:t>
            </a:r>
            <a:endParaRPr lang="en-US" sz="8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1295400"/>
            <a:ext cx="3505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Dallas DS18B20 – One Wire Device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Digital Sensor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Internal/External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9 – 12 bit Measurements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Degrees Celsius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Range of -55°C to +125°C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Accurate to ±0.5°C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" y="3886200"/>
            <a:ext cx="3429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Honywell Analog Pressure Sensor – ASDX Series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Analog Sensor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Approx. Frequency : 1Hz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Range: 0 – 15 psi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Absolute Pressure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8DA2-04D5-4E3A-A5A6-083105EB0E4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Payload Components</a:t>
            </a:r>
            <a:endParaRPr lang="en-US" dirty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492240"/>
            <a:ext cx="1371600" cy="365760"/>
          </a:xfrm>
        </p:spPr>
        <p:txBody>
          <a:bodyPr/>
          <a:lstStyle/>
          <a:p>
            <a:r>
              <a:rPr lang="en-US" dirty="0" smtClean="0"/>
              <a:t>4/17/2010</a:t>
            </a:r>
            <a:endParaRPr lang="en-US" dirty="0"/>
          </a:p>
        </p:txBody>
      </p:sp>
      <p:pic>
        <p:nvPicPr>
          <p:cNvPr id="6" name="Picture 4" descr="Analog Meter Geiger Counter Kits &amp; Component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9F9F9"/>
              </a:clrFrom>
              <a:clrTo>
                <a:srgbClr val="F9F9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1524000"/>
            <a:ext cx="2832100" cy="2632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5943600" y="4267200"/>
            <a:ext cx="275431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500" dirty="0"/>
              <a:t>Source: imagesco.com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5257800" cy="2484437"/>
          </a:xfrm>
        </p:spPr>
        <p:txBody>
          <a:bodyPr/>
          <a:lstStyle/>
          <a:p>
            <a:pPr>
              <a:buClrTx/>
            </a:pPr>
            <a:r>
              <a:rPr lang="en-US" dirty="0" smtClean="0"/>
              <a:t>Digital Geiger Counter</a:t>
            </a:r>
          </a:p>
          <a:p>
            <a:pPr>
              <a:buClrTx/>
            </a:pPr>
            <a:r>
              <a:rPr lang="en-US" dirty="0" smtClean="0"/>
              <a:t>Alpha, Beta, and Gamma rays</a:t>
            </a:r>
          </a:p>
          <a:p>
            <a:pPr>
              <a:buClrTx/>
            </a:pPr>
            <a:r>
              <a:rPr lang="en-US" dirty="0" smtClean="0"/>
              <a:t>Compare to altitude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371600"/>
            <a:ext cx="4114800" cy="4525963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20000"/>
              </a:lnSpc>
              <a:buClrTx/>
            </a:pPr>
            <a:r>
              <a:rPr lang="en-US" sz="2000" dirty="0" smtClean="0"/>
              <a:t>Sun Sensor:</a:t>
            </a:r>
          </a:p>
          <a:p>
            <a:pPr lvl="2">
              <a:lnSpc>
                <a:spcPct val="120000"/>
              </a:lnSpc>
              <a:buClrTx/>
            </a:pPr>
            <a:r>
              <a:rPr lang="en-US" sz="2200" dirty="0" smtClean="0"/>
              <a:t>Fall 2009</a:t>
            </a:r>
          </a:p>
          <a:p>
            <a:pPr lvl="1">
              <a:lnSpc>
                <a:spcPct val="120000"/>
              </a:lnSpc>
              <a:buClrTx/>
            </a:pPr>
            <a:r>
              <a:rPr lang="en-US" sz="2000" dirty="0" smtClean="0"/>
              <a:t>3 solar cells mounted on exterior of payload</a:t>
            </a:r>
          </a:p>
          <a:p>
            <a:pPr lvl="1">
              <a:lnSpc>
                <a:spcPct val="120000"/>
              </a:lnSpc>
              <a:buClrTx/>
            </a:pPr>
            <a:r>
              <a:rPr lang="en-US" sz="2000" dirty="0" smtClean="0"/>
              <a:t>Record Voltage</a:t>
            </a:r>
          </a:p>
          <a:p>
            <a:pPr lvl="1">
              <a:lnSpc>
                <a:spcPct val="120000"/>
              </a:lnSpc>
              <a:buClrTx/>
            </a:pPr>
            <a:r>
              <a:rPr lang="en-US" sz="2000" dirty="0" smtClean="0"/>
              <a:t>Compare with altitude</a:t>
            </a:r>
          </a:p>
          <a:p>
            <a:pPr lvl="1">
              <a:lnSpc>
                <a:spcPct val="120000"/>
              </a:lnSpc>
              <a:buClrTx/>
            </a:pPr>
            <a:r>
              <a:rPr lang="en-US" sz="2000" dirty="0" smtClean="0"/>
              <a:t>Check for viability for future sun sensor</a:t>
            </a:r>
          </a:p>
          <a:p>
            <a:pPr lvl="2">
              <a:lnSpc>
                <a:spcPct val="120000"/>
              </a:lnSpc>
              <a:buClrTx/>
            </a:pPr>
            <a:r>
              <a:rPr lang="en-US" sz="2200" dirty="0" smtClean="0"/>
              <a:t>Spring 2010</a:t>
            </a:r>
          </a:p>
          <a:p>
            <a:pPr lvl="2">
              <a:lnSpc>
                <a:spcPct val="120000"/>
              </a:lnSpc>
              <a:buClrTx/>
              <a:buNone/>
            </a:pPr>
            <a:r>
              <a:rPr lang="en-US" sz="2200" dirty="0" err="1" smtClean="0"/>
              <a:t>Photoresistors</a:t>
            </a:r>
            <a:r>
              <a:rPr lang="en-US" sz="2200" dirty="0" smtClean="0"/>
              <a:t> took the place of the solar cells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4/17/2010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8DA2-04D5-4E3A-A5A6-083105EB0E46}" type="slidenum">
              <a:rPr lang="en-US" smtClean="0"/>
              <a:pPr/>
              <a:t>8</a:t>
            </a:fld>
            <a:endParaRPr lang="en-US" sz="16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Payload Components</a:t>
            </a:r>
            <a:endParaRPr lang="en-US" dirty="0"/>
          </a:p>
        </p:txBody>
      </p:sp>
      <p:pic>
        <p:nvPicPr>
          <p:cNvPr id="1026" name="Picture 2" descr="http://sphotos.ak.fbcdn.net/hphotos-ak-snc3/hs449.snc3/25724_1316585048136_1636026949_761099_6036279_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1447800"/>
            <a:ext cx="4571999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4800600" y="4800600"/>
            <a:ext cx="38862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Spring 2010: Payload Lid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8DA2-04D5-4E3A-A5A6-083105EB0E4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Data Acquisition System</a:t>
            </a:r>
            <a:endParaRPr lang="en-US" dirty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492240"/>
            <a:ext cx="1371600" cy="365760"/>
          </a:xfrm>
        </p:spPr>
        <p:txBody>
          <a:bodyPr/>
          <a:lstStyle/>
          <a:p>
            <a:r>
              <a:rPr lang="en-US" dirty="0" smtClean="0"/>
              <a:t>4/17/2010</a:t>
            </a:r>
            <a:endParaRPr lang="en-US" dirty="0"/>
          </a:p>
        </p:txBody>
      </p:sp>
      <p:pic>
        <p:nvPicPr>
          <p:cNvPr id="6" name="Picture 4" descr="http://www.hvwtech.com/products/486/28480-DSCN0081-300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32" t="10667" r="8000" b="14667"/>
          <a:stretch>
            <a:fillRect/>
          </a:stretch>
        </p:blipFill>
        <p:spPr bwMode="auto">
          <a:xfrm>
            <a:off x="6019800" y="1219200"/>
            <a:ext cx="2590800" cy="17550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6019800" y="2971800"/>
            <a:ext cx="2667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/>
              <a:t>Source: www.hvwtech.com</a:t>
            </a:r>
          </a:p>
        </p:txBody>
      </p:sp>
      <p:pic>
        <p:nvPicPr>
          <p:cNvPr id="9" name="Picture 2" descr="http://inmotion.pt/blog/wp-content/uploads/2008/11/sparkfun_logomati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3505200"/>
            <a:ext cx="2686050" cy="2206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6019800" y="5715000"/>
            <a:ext cx="27432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/>
              <a:t>Source: www.inmotion.pt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5334000" cy="3200400"/>
          </a:xfrm>
        </p:spPr>
        <p:txBody>
          <a:bodyPr>
            <a:normAutofit/>
          </a:bodyPr>
          <a:lstStyle/>
          <a:p>
            <a:pPr>
              <a:buClrTx/>
              <a:buFont typeface="Wingdings" pitchFamily="2" charset="2"/>
              <a:buChar char="Ø"/>
            </a:pPr>
            <a:r>
              <a:rPr lang="en-US" sz="2000" dirty="0" smtClean="0"/>
              <a:t>UK-based microcontroller system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sz="2000" dirty="0" smtClean="0"/>
              <a:t>Basic Programming Language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sz="2000" dirty="0" smtClean="0"/>
              <a:t>28-X1 Chip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sz="2000" dirty="0" smtClean="0"/>
              <a:t>Faster Serial Output Capabilities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sz="2000" dirty="0" smtClean="0"/>
              <a:t>Larger Memory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en-US" sz="2000" dirty="0" smtClean="0"/>
              <a:t>Converts Analog Signal</a:t>
            </a:r>
          </a:p>
          <a:p>
            <a:pPr lvl="1">
              <a:buClrTx/>
              <a:buFont typeface="Wingdings" pitchFamily="2" charset="2"/>
              <a:buChar char="Ø"/>
            </a:pPr>
            <a:r>
              <a:rPr lang="en-US" sz="2000" dirty="0" smtClean="0"/>
              <a:t>8 bit</a:t>
            </a:r>
          </a:p>
          <a:p>
            <a:pPr lvl="1">
              <a:buClrTx/>
              <a:buFont typeface="Wingdings" pitchFamily="2" charset="2"/>
              <a:buChar char="Ø"/>
            </a:pPr>
            <a:r>
              <a:rPr lang="en-US" sz="2000" dirty="0" smtClean="0"/>
              <a:t>10 bit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304800" y="4191000"/>
            <a:ext cx="4572000" cy="135421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Logomatic</a:t>
            </a:r>
            <a:r>
              <a:rPr lang="en-US" sz="2000" dirty="0" smtClean="0"/>
              <a:t> Data Logger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Utilizes SD Card – Up to 2GB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FAT16 Format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Serial Input From </a:t>
            </a:r>
            <a:r>
              <a:rPr lang="en-US" sz="2000" dirty="0" err="1" smtClean="0"/>
              <a:t>Picaxe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1394</TotalTime>
  <Words>343</Words>
  <Application>Microsoft Office PowerPoint</Application>
  <PresentationFormat>On-screen Show (4:3)</PresentationFormat>
  <Paragraphs>117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Embry-Riddle Aeronautical University ASCEND! Project Overview</vt:lpstr>
      <vt:lpstr>Overview</vt:lpstr>
      <vt:lpstr>The Team</vt:lpstr>
      <vt:lpstr>Flight Objectives</vt:lpstr>
      <vt:lpstr>Payload Components</vt:lpstr>
      <vt:lpstr>Payload Components</vt:lpstr>
      <vt:lpstr>Payload Components</vt:lpstr>
      <vt:lpstr>Payload Components</vt:lpstr>
      <vt:lpstr>Data Acquisition System</vt:lpstr>
      <vt:lpstr>Fall 2009 Launch</vt:lpstr>
      <vt:lpstr>Spring 2010 Launch</vt:lpstr>
      <vt:lpstr>Conclusion</vt:lpstr>
      <vt:lpstr>QUESTIONS??</vt:lpstr>
    </vt:vector>
  </TitlesOfParts>
  <Company>Embry Riddle Aeronautical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T-34 Pacer Air Data Calibrations</dc:title>
  <dc:creator>Noah</dc:creator>
  <cp:lastModifiedBy>imageusr</cp:lastModifiedBy>
  <cp:revision>142</cp:revision>
  <dcterms:created xsi:type="dcterms:W3CDTF">2009-12-03T01:48:14Z</dcterms:created>
  <dcterms:modified xsi:type="dcterms:W3CDTF">2010-04-12T19:25:23Z</dcterms:modified>
</cp:coreProperties>
</file>